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57" r:id="rId5"/>
    <p:sldId id="259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5571" autoAdjust="0"/>
  </p:normalViewPr>
  <p:slideViewPr>
    <p:cSldViewPr snapToGrid="0">
      <p:cViewPr varScale="1">
        <p:scale>
          <a:sx n="59" d="100"/>
          <a:sy n="59" d="100"/>
        </p:scale>
        <p:origin x="114" y="486"/>
      </p:cViewPr>
      <p:guideLst/>
    </p:cSldViewPr>
  </p:slideViewPr>
  <p:outlineViewPr>
    <p:cViewPr>
      <p:scale>
        <a:sx n="33" d="100"/>
        <a:sy n="33" d="100"/>
      </p:scale>
      <p:origin x="0" y="-1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1068-FEAE-4071-A326-ED3CFD43D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BDFC2-1092-44C0-911C-641C88307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F388-02DD-4FCB-AB1D-FA18E404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8758-0FD9-4BFC-B010-70877785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AFFB8-6ABB-40A1-A5D2-E4B35B81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CD7C-0137-479C-A340-9DE30821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F5BA-8ECB-4D32-86A1-E7C54D72F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E3C3-6CEC-4221-BEDB-679F8345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A2AC-D45F-4E92-9299-A386D67D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1DA8-3413-4484-94D0-99954AC2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210EB-8532-43D6-8D34-1B39748B1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B407-D46A-410E-81AF-887ABD5F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19F8-78D9-4AB7-8682-88F6C5D3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C9F11-9F83-4202-BAA5-FF7A69EE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A178-35E2-4876-B988-1ABFC03F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C2D3-F242-45A5-8661-29E7BD76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507A-9D96-4C4B-A4AF-80C8619E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FC3E8-6F16-4EED-9FFD-DD04BF46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322C-AF2A-4706-B155-BC8B74DC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E5D5-C968-4EC9-AB8D-BB7C966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B955-F1C1-4E2A-A340-47310ED3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86DC6-0AAC-467A-A1AA-6D956DDA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CFAB-CEE9-420F-BB65-46D601AA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7986-7BB4-4078-B255-0A916322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85239-1051-4560-97F8-0B52FE9C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3882-C08E-47F5-8A67-F115A45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E1AA-D2DD-4A75-892B-4D4EAEE7E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ABBF6-7467-4358-B1B0-23EFC4A03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FDA23-95F3-4D53-98CE-42035389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97937-7C5D-4DF4-B5F3-843226AB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D976D-A2C6-4102-939F-A6DE9969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42DB-5963-4798-94A0-12AADB7A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4A009-687F-4651-8AAB-3570EF925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276A9-C8DC-492A-85A3-E9330E93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23908-22E3-4439-9717-0B71C20C2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CEEC8-AD40-4E40-A1D1-2FE6A6111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5E940-6EC1-4346-AFF0-CE3F0FE3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BADCE-99E0-48D7-B4E3-47858F95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B9F25-D464-44A8-B4A8-06B2C2E1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9964-24D5-4D55-A564-B4E608E7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096D1-6925-4AAA-A2ED-FBB11221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F8119-3F30-4014-9FED-CCE5451B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34BE7-D94D-422F-AE71-EF612CB6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6082E-CA97-474C-A88A-7E33A5CE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F530E-61F1-4A12-A6AB-DAB4F827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8550E-5CAB-42AF-9186-43401D31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192F-1198-49DD-B603-2D7D170D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8E166-29DC-4BC7-A74F-A04167BA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5D315-228E-4351-BCDE-360B9D2E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BF14D-1C74-4FBF-9702-BDCC70ED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47B0-B37B-4183-8CCF-DB4AD25E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75180-F8AF-4828-A2BC-DFBD2BB1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563B-A885-4FE9-AEEE-E1596584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392E5-EDCF-4F54-9C5B-C3C6209B8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976DE-20B8-4C8A-9CF7-F22E4117B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880C2-13D1-4BA7-9150-B2D1E857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FEDED-9882-49B5-91A8-8179E253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F4E71-B27C-42C1-9955-C24CF755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1B3BE-2428-46B6-A36A-ED41034D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F8822-2461-4B2F-9424-CABF699C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CDD2F-50CC-498D-BF58-8346A0F1E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1BAA-24B8-4928-A246-E24471DE51D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D24A-3BCE-46CF-9A6D-2FA53BE57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0477C-4729-4A50-8183-42BAE4E16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3EEF-A139-4193-B02B-5A3D1BC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hyperlink" Target="https://www.dps.texas.gov/internetforms/Forms/DL-5.pdf" TargetMode="Externa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www.angelodrivingacademy.com/page-12-drive-schedule.html" TargetMode="Externa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hyperlink" Target="https://www.txdpsscheduler.com/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hyperlink" Target="https://www.angelodrivingacademy.com/page-2a-student-in-person-teen-drivers-information.html" TargetMode="Externa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hyperlink" Target="https://www.angelodrivingacademy.com/page-2-teen-de-in-person-student-info-for-de.html" TargetMode="Externa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9778-FB19-48B2-9937-75E8AD1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507"/>
            <a:ext cx="11560628" cy="1114033"/>
          </a:xfrm>
        </p:spPr>
        <p:txBody>
          <a:bodyPr>
            <a:noAutofit/>
          </a:bodyPr>
          <a:lstStyle/>
          <a:p>
            <a:r>
              <a:rPr lang="en-US" sz="4800" b="1" dirty="0"/>
              <a:t>Angelo Driving Academy Teen DE Requirements Driver Education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AE31C-174C-47C8-BDDB-71D6A1C0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020" y="1232806"/>
            <a:ext cx="11298608" cy="516799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400" dirty="0"/>
              <a:t>Teen DE Requirements/Prerequisites Briefing	</a:t>
            </a:r>
          </a:p>
          <a:p>
            <a:pPr lvl="1" algn="l"/>
            <a:r>
              <a:rPr lang="en-US" sz="3600" dirty="0"/>
              <a:t>15 years old or older</a:t>
            </a:r>
          </a:p>
          <a:p>
            <a:pPr lvl="1" algn="l"/>
            <a:r>
              <a:rPr lang="en-US" sz="3600" dirty="0"/>
              <a:t>SS #</a:t>
            </a:r>
          </a:p>
          <a:p>
            <a:pPr lvl="1" algn="l"/>
            <a:r>
              <a:rPr lang="en-US" sz="3600" dirty="0"/>
              <a:t>Birth Certificate</a:t>
            </a:r>
          </a:p>
          <a:p>
            <a:pPr lvl="1" algn="l"/>
            <a:r>
              <a:rPr lang="en-US" sz="4000" dirty="0">
                <a:hlinkClick r:id="rId5"/>
              </a:rPr>
              <a:t>Texas Residency Affidavit</a:t>
            </a:r>
            <a:endParaRPr lang="en-US" sz="4000" dirty="0"/>
          </a:p>
          <a:p>
            <a:pPr lvl="1" algn="l"/>
            <a:r>
              <a:rPr lang="en-US" sz="3600" dirty="0">
                <a:solidFill>
                  <a:srgbClr val="C00000"/>
                </a:solidFill>
                <a:latin typeface="Lato"/>
              </a:rPr>
              <a:t>Two (2) Proof of Residency (</a:t>
            </a:r>
            <a:r>
              <a:rPr lang="en-US" sz="3400" dirty="0">
                <a:solidFill>
                  <a:srgbClr val="C00000"/>
                </a:solidFill>
                <a:latin typeface="Lato"/>
              </a:rPr>
              <a:t>a parent, or legal guardian) along with the student </a:t>
            </a:r>
          </a:p>
          <a:p>
            <a:pPr lvl="1" algn="l"/>
            <a:r>
              <a:rPr lang="en-US" sz="3600" dirty="0"/>
              <a:t>Eligible to get VOE ( Verification of Enrollment)</a:t>
            </a:r>
          </a:p>
          <a:p>
            <a:pPr lvl="2" algn="l"/>
            <a:r>
              <a:rPr lang="en-US" sz="3400" dirty="0"/>
              <a:t>Passing school classes/credits</a:t>
            </a:r>
          </a:p>
          <a:p>
            <a:pPr lvl="2" algn="l"/>
            <a:r>
              <a:rPr lang="en-US" sz="3400" dirty="0"/>
              <a:t>Good attendance</a:t>
            </a:r>
          </a:p>
        </p:txBody>
      </p:sp>
      <p:pic>
        <p:nvPicPr>
          <p:cNvPr id="1026" name="Picture 2" descr="Blank Social Security Card Images – Browse 1,245 Stock Photos, Vectors, and  Video | Adobe Stock">
            <a:extLst>
              <a:ext uri="{FF2B5EF4-FFF2-40B4-BE49-F238E27FC236}">
                <a16:creationId xmlns:a16="http://schemas.microsoft.com/office/drawing/2014/main" id="{C9335970-E1A5-4DD0-902F-3201F1CE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63" y="4910747"/>
            <a:ext cx="2475737" cy="15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5953BA-373D-4863-B8ED-08E7AE05D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591" y="1877008"/>
            <a:ext cx="3028950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77010-0F61-4C19-8131-929B1B1FE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394" y="5213164"/>
            <a:ext cx="2333908" cy="1423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B2284-4074-4CC0-8680-AF2AB6434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3360" y="1972659"/>
            <a:ext cx="2333908" cy="155311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FCABAD2E-CDEB-41E0-99BA-0981447EA4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25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23"/>
    </mc:Choice>
    <mc:Fallback>
      <p:transition spd="slow" advTm="5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9778-FB19-48B2-9937-75E8AD1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76611"/>
            <a:ext cx="10602097" cy="87562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Angelo Driving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AE31C-174C-47C8-BDDB-71D6A1C0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90" y="1332855"/>
            <a:ext cx="11151633" cy="499985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5400" dirty="0"/>
              <a:t>Teen DE Course Requirements	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32 hours in classroom (16 days)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14 hours in car (7 driving/ 7 observing)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400" dirty="0"/>
              <a:t>In-car begins after student gets Learner's Permit</a:t>
            </a:r>
          </a:p>
          <a:p>
            <a:pPr marL="1143000" lvl="2" indent="-228600" algn="l">
              <a:buFont typeface="Wingdings" panose="05000000000000000000" pitchFamily="2" charset="2"/>
              <a:buChar char="§"/>
              <a:defRPr/>
            </a:pPr>
            <a:r>
              <a:rPr lang="en-US" sz="2800" b="1" u="sng" dirty="0">
                <a:solidFill>
                  <a:srgbClr val="70AD47">
                    <a:lumMod val="75000"/>
                  </a:srgbClr>
                </a:solidFill>
                <a:latin typeface="Lato"/>
                <a:hlinkClick r:id="rId5"/>
              </a:rPr>
              <a:t>(See page 12 Calendar for actual dates/time </a:t>
            </a:r>
            <a:r>
              <a:rPr lang="en-US" sz="3200" b="1" u="sng" dirty="0">
                <a:solidFill>
                  <a:srgbClr val="70AD47">
                    <a:lumMod val="75000"/>
                  </a:srgbClr>
                </a:solidFill>
                <a:latin typeface="Lato"/>
                <a:hlinkClick r:id="rId5"/>
              </a:rPr>
              <a:t>) !!! </a:t>
            </a: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Lato"/>
                <a:hlinkClick r:id="rId5"/>
              </a:rPr>
              <a:t> </a:t>
            </a:r>
            <a:endParaRPr lang="en-US" sz="3200" b="1" dirty="0">
              <a:solidFill>
                <a:srgbClr val="70AD47">
                  <a:lumMod val="75000"/>
                </a:srgbClr>
              </a:solidFill>
              <a:latin typeface="Lato"/>
            </a:endParaRPr>
          </a:p>
          <a:p>
            <a:pPr marL="1143000" lvl="2" indent="-228600" algn="l"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Lato"/>
              </a:rPr>
              <a:t>Drives will extend beyond class dates</a:t>
            </a:r>
          </a:p>
          <a:p>
            <a:pPr marL="1143000" lvl="2" indent="-228600" algn="l">
              <a:buFont typeface="Wingdings" panose="05000000000000000000" pitchFamily="2" charset="2"/>
              <a:buChar char="§"/>
              <a:defRPr/>
            </a:pPr>
            <a:r>
              <a:rPr lang="en-US" sz="3200" b="1" u="sng" dirty="0">
                <a:solidFill>
                  <a:srgbClr val="70AD47">
                    <a:lumMod val="75000"/>
                  </a:srgbClr>
                </a:solidFill>
                <a:latin typeface="Lato"/>
              </a:rPr>
              <a:t>All Training must be done within 90 days </a:t>
            </a:r>
          </a:p>
          <a:p>
            <a:pPr marL="1600200" lvl="3" indent="-228600" algn="l">
              <a:buFont typeface="Wingdings" panose="05000000000000000000" pitchFamily="2" charset="2"/>
              <a:buChar char="§"/>
              <a:defRPr/>
            </a:pPr>
            <a:r>
              <a:rPr lang="en-US" sz="3000" b="1" u="sng" dirty="0">
                <a:solidFill>
                  <a:srgbClr val="70AD47">
                    <a:lumMod val="75000"/>
                  </a:srgbClr>
                </a:solidFill>
                <a:latin typeface="Lato"/>
              </a:rPr>
              <a:t>$75 fee if student extend beyond 90 days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4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CA1E363-41DB-4ADC-9AE6-41374C8AF6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45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48"/>
    </mc:Choice>
    <mc:Fallback>
      <p:transition spd="slow" advTm="42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0597-DB5C-4A4B-B9E5-FB2CF9C5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303" y="-55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666666"/>
                </a:solidFill>
                <a:latin typeface="Lato"/>
              </a:rPr>
              <a:t>Pre-Screening for DPS 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5ED3-FD31-4021-A5D6-4A4E7ABA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96" y="1270000"/>
            <a:ext cx="10225161" cy="503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666666"/>
                </a:solidFill>
                <a:latin typeface="Lato"/>
              </a:rPr>
              <a:t>DPS Scheduler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>
                <a:hlinkClick r:id="rId5"/>
              </a:rPr>
              <a:t>https://www.txdpsscheduler.com/</a:t>
            </a:r>
            <a:r>
              <a:rPr lang="en-US" sz="4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/>
              <a:t>Go online </a:t>
            </a:r>
            <a:r>
              <a:rPr lang="en-US" sz="4400" b="1" u="sng" dirty="0">
                <a:solidFill>
                  <a:schemeClr val="accent6"/>
                </a:solidFill>
              </a:rPr>
              <a:t>ASAP to sign-up to get DPS Appointment  </a:t>
            </a:r>
          </a:p>
          <a:p>
            <a:pPr lvl="2"/>
            <a:r>
              <a:rPr lang="en-US" sz="4000" dirty="0"/>
              <a:t>Make appointment – make sure the appointment is </a:t>
            </a:r>
            <a:r>
              <a:rPr lang="en-US" sz="3200" dirty="0"/>
              <a:t>after permit testing date/time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02BC65B-0718-4807-BF9E-C95657BC76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2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74"/>
    </mc:Choice>
    <mc:Fallback>
      <p:transition spd="slow" advTm="2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9778-FB19-48B2-9937-75E8AD1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259491"/>
            <a:ext cx="10602097" cy="87562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Angelo Driving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AE31C-174C-47C8-BDDB-71D6A1C0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51" y="1259394"/>
            <a:ext cx="11003477" cy="5598605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6600" dirty="0"/>
              <a:t>Contract Info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5400" dirty="0"/>
              <a:t>Use page 2a link online to sign-up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https://www.angelodrivingacademy.com/page-2a-student-in-person-teen-drivers-information.html </a:t>
            </a:r>
            <a:endParaRPr lang="en-US" sz="28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6000" dirty="0"/>
              <a:t>Please fill-out all Information completely and correctly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6000" dirty="0"/>
              <a:t>Payment must be made to secure class slot.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6000" dirty="0"/>
              <a:t>Must indicate student name and class event in the “NOTE TO SELLER” to associate payment and student name.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5800" dirty="0"/>
              <a:t>Example:  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5800" dirty="0"/>
              <a:t>“James D. Doe - Teen ED Sep 2023 class “</a:t>
            </a:r>
          </a:p>
          <a:p>
            <a:pPr lvl="1" algn="l"/>
            <a:r>
              <a:rPr lang="en-US" sz="6000" dirty="0"/>
              <a:t> </a:t>
            </a:r>
          </a:p>
          <a:p>
            <a:pPr lvl="1" algn="l"/>
            <a:endParaRPr lang="en-US" sz="2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B461F31-1893-4719-9D04-4BFE3B1BFA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07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41"/>
    </mc:Choice>
    <mc:Fallback>
      <p:transition spd="slow" advTm="4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9778-FB19-48B2-9937-75E8AD1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259491"/>
            <a:ext cx="10602097" cy="87562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Angelo Driving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AE31C-174C-47C8-BDDB-71D6A1C0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89" y="999903"/>
            <a:ext cx="11018976" cy="559860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300" dirty="0"/>
              <a:t>Contract Info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900" dirty="0"/>
              <a:t>Missed Class ( ALL Requirement must be met)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500" dirty="0"/>
              <a:t>4 days max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500" dirty="0"/>
              <a:t>Don’t be late/tardy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900" dirty="0"/>
              <a:t>Drives and missed Drive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500" dirty="0"/>
              <a:t>Check page 12  </a:t>
            </a:r>
            <a:r>
              <a:rPr lang="en-US" sz="3500" b="1" u="sng" dirty="0"/>
              <a:t>“Drive Schedule”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500" dirty="0"/>
              <a:t>Cancellation must be within 24 hours of time to avoid no-show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3300" dirty="0"/>
              <a:t>$50 No cancellation/No- Show Fee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3300" dirty="0"/>
              <a:t>$25 Late cancellation after 24 hours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3300" dirty="0"/>
              <a:t>Late Arrival- Student are to arrive 10-15 minutes early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3300" dirty="0"/>
              <a:t>Student must have permit and or glasses as required</a:t>
            </a:r>
          </a:p>
          <a:p>
            <a:pPr lvl="1" algn="l"/>
            <a:endParaRPr lang="en-US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FA58A7E-4AD1-444A-95D7-E86E3E2D08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17"/>
    </mc:Choice>
    <mc:Fallback>
      <p:transition spd="slow" advTm="68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9778-FB19-48B2-9937-75E8AD1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259491"/>
            <a:ext cx="10602097" cy="87562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Angelo Driving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AE31C-174C-47C8-BDDB-71D6A1C0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39" y="1135118"/>
            <a:ext cx="11726846" cy="546339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rgbClr val="FF0000"/>
                </a:solidFill>
              </a:rPr>
              <a:t>Permit Written Test given on class Day 4 before class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0000"/>
                </a:solidFill>
              </a:rPr>
              <a:t>On day 4, class will start 30 minutes later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300" dirty="0"/>
              <a:t>Student must finish all requirement within 90 day or $75 fee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300" dirty="0"/>
              <a:t>Dress code and Cell Phone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300" dirty="0"/>
              <a:t>Wavier Requirement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700" dirty="0"/>
              <a:t>Peer in-car driving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700" dirty="0"/>
              <a:t>One-On-One In-car Training requires parental consent</a:t>
            </a:r>
          </a:p>
          <a:p>
            <a:pPr lvl="1" algn="l"/>
            <a:endParaRPr lang="en-US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FB9A788-1EEA-4423-8096-BA662FE544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69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59"/>
    </mc:Choice>
    <mc:Fallback>
      <p:transition spd="slow" advTm="89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9778-FB19-48B2-9937-75E8AD16C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5" y="259491"/>
            <a:ext cx="10602097" cy="87562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Angelo Driving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AE31C-174C-47C8-BDDB-71D6A1C0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39" y="1135118"/>
            <a:ext cx="11726846" cy="508015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300" dirty="0"/>
              <a:t>How to pay and receipts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Course Cost =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/>
              <a:t>$440 in Full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000" dirty="0"/>
              <a:t>C</a:t>
            </a:r>
            <a:r>
              <a:rPr lang="en-US" b="1" dirty="0"/>
              <a:t>redit/ Debit) = $ </a:t>
            </a:r>
            <a:r>
              <a:rPr lang="en-US" sz="2400" dirty="0"/>
              <a:t>454.06</a:t>
            </a:r>
            <a:r>
              <a:rPr lang="en-US" b="1" dirty="0"/>
              <a:t>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700" dirty="0"/>
              <a:t>Check or Cash </a:t>
            </a:r>
            <a:r>
              <a:rPr lang="en-US" sz="3700" b="1" u="sng" dirty="0">
                <a:solidFill>
                  <a:srgbClr val="00B050"/>
                </a:solidFill>
              </a:rPr>
              <a:t>payable to Angelo Driving Academy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3700" b="1" u="sng" dirty="0">
                <a:solidFill>
                  <a:srgbClr val="00B050"/>
                </a:solidFill>
                <a:hlinkClick r:id="rId5"/>
              </a:rPr>
              <a:t>https://www.angelodrivingacademy.com/page-2-teen-de-in-person-student-info-for-de.html</a:t>
            </a:r>
            <a:endParaRPr lang="en-US" sz="3700" b="1" u="sng" dirty="0">
              <a:solidFill>
                <a:srgbClr val="00B050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3700" b="1" u="sng" dirty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Partial Payment = Cash/Check </a:t>
            </a:r>
            <a:r>
              <a:rPr lang="en-US" sz="4000" dirty="0">
                <a:solidFill>
                  <a:srgbClr val="FF0000"/>
                </a:solidFill>
              </a:rPr>
              <a:t>$230 today plus $230 on </a:t>
            </a:r>
            <a:r>
              <a:rPr lang="en-US" sz="4000" dirty="0"/>
              <a:t>or before Day 12 of the 16 days</a:t>
            </a:r>
            <a:endParaRPr lang="en-US" sz="4000" b="1" dirty="0">
              <a:solidFill>
                <a:srgbClr val="FF000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900" dirty="0"/>
              <a:t>Credit Card fee $</a:t>
            </a:r>
            <a:r>
              <a:rPr lang="en-US" sz="3600" dirty="0"/>
              <a:t>236.97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900" dirty="0"/>
              <a:t>Late Fee $5 per day afterward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3100" dirty="0"/>
          </a:p>
          <a:p>
            <a:pPr lvl="1" algn="l"/>
            <a:endParaRPr lang="en-US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8AA482E-904A-418D-A037-E11FD772D4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44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24"/>
    </mc:Choice>
    <mc:Fallback>
      <p:transition spd="slow" advTm="6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|1|2.4|1.3|2.4|2|1.9|7.3|8.2|4.2|1.6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4.8|7.4|6.2|5.6|3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3.2|10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5.8|1.5|3.3|3.5|15|1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7.5|5.9|11.3|4.1|3.7|4.8|6.4|8.7|5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7|9.9|6.9|15.3|14.3|5.7|2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5|1.5|4.4|5.8|7.6|4|16.8|8.9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456</Words>
  <Application>Microsoft Office PowerPoint</Application>
  <PresentationFormat>Widescreen</PresentationFormat>
  <Paragraphs>65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Wingdings</vt:lpstr>
      <vt:lpstr>Office Theme</vt:lpstr>
      <vt:lpstr>Angelo Driving Academy Teen DE Requirements Driver Education Program </vt:lpstr>
      <vt:lpstr>Welcome to Angelo Driving Academy</vt:lpstr>
      <vt:lpstr>Pre-Screening for DPS  </vt:lpstr>
      <vt:lpstr>Welcome to Angelo Driving Academy</vt:lpstr>
      <vt:lpstr>Welcome to Angelo Driving Academy</vt:lpstr>
      <vt:lpstr>Welcome to Angelo Driving Academy</vt:lpstr>
      <vt:lpstr>Welcome to Angelo Driving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Angelo Driving Academy</dc:title>
  <dc:creator>AngeloDrivingAcademy</dc:creator>
  <cp:lastModifiedBy>Angelo Driving Academy</cp:lastModifiedBy>
  <cp:revision>113</cp:revision>
  <dcterms:created xsi:type="dcterms:W3CDTF">2021-05-27T16:33:53Z</dcterms:created>
  <dcterms:modified xsi:type="dcterms:W3CDTF">2023-09-02T16:35:45Z</dcterms:modified>
</cp:coreProperties>
</file>